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2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337"/>
    <a:srgbClr val="7F0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DC26-3DA9-41F9-98B0-DE7FE52AF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7B093-628F-4E71-8B15-6EBFB09F6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72CF3-5B0A-4534-A220-7C07834B7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DD392-82BC-408F-90EC-4A1D4E8BB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DBC44-2C14-487C-A493-C7F50A86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0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0B04-67AF-487F-A145-9E46FDD47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941D0-E87C-4037-8823-C1EDED109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C0CBD-41F2-4BEA-A4CC-040C66441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8ECC2-17D8-4A31-9B3D-5AF6CB719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C8659-3C8F-418E-BE94-35431198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D8176F-23BD-4D33-B04E-38FA5FE47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7ED2F-452A-4C69-86EB-3338DC518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3F43F-4FDE-42BB-94D2-7CBF63001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5BCA4-FB02-4FD2-B1C9-A973ECB7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7CE78-A6F9-4F8F-BD8D-D9286F3E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3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BB68-CC79-40F1-B1D2-0F4BF77E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9BE84-8AAD-42CC-B744-13752A382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4FC91-AE01-4CC1-B7C3-46D45E2B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095BB-A065-4F4A-9436-A1F84688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B8FE5-81D3-4A9D-B456-9BC2C4EF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3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9A63-ECA2-4D0A-B8DF-1BD994822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9D7AB-21DC-4770-AEA1-C46283B7D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84CB0-C684-45C9-96A1-7CB6FDB8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C3E3D-F124-4508-983B-BD2A7C41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2F70B-2245-42DD-ADB7-E21927C3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0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76913-B55D-485F-82A8-D6BADF74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FB4BE-9E20-432F-8DBB-481F8BE56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3EE5E-9E0B-49F1-9F27-E7CABF69B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C0838-90AE-4C92-AAA0-9D2C98C0E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030AE-9633-4A6C-B597-E3E4A2180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E1B3C-C784-40C7-BF1D-EA6C6699B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3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A1FA9-2A1C-48E0-A214-58EF3AC0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F2EBC-68EB-442A-9E3B-100B3508E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E1648-7781-446A-A285-58574E4EA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21BB4-9879-4EE8-B269-C81FE7DA1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A62F9C-694E-4EFE-8D04-D67806267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10DBF3-0E94-42DF-887F-F0928700D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E308E8-46E2-4F9C-9AF4-C25B35F1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B4B11C-23C1-48F1-B066-7EE2A60C8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5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80AC8-BACF-4A92-A16A-D346B0677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2CC0E2-BB8D-45CC-A65F-2EDE4E2B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0F9C6-27CA-4B64-8F15-594ED40C8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414EE-C733-41CB-91AF-70AE1C99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905C34-72A8-4B77-A650-1FD152228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2F4D6-81F3-4B7C-AB76-AA8BD199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CD8AD-3542-480D-96C8-D539947E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2314-F2D6-429F-A381-D69C6887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53753-3DFF-426D-9EFE-CA7B47618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206E4-8590-4BF3-BF97-96CB3F8E0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C3F52-8C81-4FDC-8B3D-73BD27155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9A7D-A279-44DB-BF56-C9F47779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28C2C-CABD-4222-8965-BDA8A367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3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3BF36-4327-4C6B-AD12-0E596B96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AAFEB4-3859-44F6-9AB6-CDAB3096D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FCBBE-9DAC-4C88-B91C-FA2A8EB05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BCF3D-F186-41CD-9DD5-FC7DDABA1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F834F-08AE-40F3-86A7-E41BFC0B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DD593-D1AC-4BF0-A16B-C2A0F6D4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3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A751F9-4E3A-432C-9C90-7FAE345C0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183DB-4A8D-40CF-8D87-57A78C38F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3934F-A7F0-4083-9B76-B4C8DCFB45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4F806-01B3-4CC7-96CD-CAA9EA49BC87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BE999-EDE7-4AE6-9CCA-271AC8868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2298D-6DF5-4499-842F-C25D0E302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9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hurchofthebrethren.givingfuel.com/offering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44329F-448C-8034-32F5-FEEA0CDF0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37" y="-254812"/>
            <a:ext cx="12269037" cy="7155302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9014977-4949-4A5E-89CF-5B06D7632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3" y="5744161"/>
            <a:ext cx="355599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2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C38DBE-D1C2-4462-831B-BE389994B702}"/>
              </a:ext>
            </a:extLst>
          </p:cNvPr>
          <p:cNvSpPr/>
          <p:nvPr/>
        </p:nvSpPr>
        <p:spPr>
          <a:xfrm>
            <a:off x="-304800" y="5865265"/>
            <a:ext cx="12801599" cy="1020871"/>
          </a:xfrm>
          <a:prstGeom prst="rect">
            <a:avLst/>
          </a:prstGeom>
          <a:solidFill>
            <a:srgbClr val="7F0E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52337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B63E8F-8D53-490F-A973-DC06A7EE3AA8}"/>
              </a:ext>
            </a:extLst>
          </p:cNvPr>
          <p:cNvSpPr/>
          <p:nvPr/>
        </p:nvSpPr>
        <p:spPr>
          <a:xfrm>
            <a:off x="9725852" y="4728178"/>
            <a:ext cx="2011680" cy="20116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CFDC69-F98B-4A81-8B0D-F5CD5D0049D3}"/>
              </a:ext>
            </a:extLst>
          </p:cNvPr>
          <p:cNvSpPr/>
          <p:nvPr/>
        </p:nvSpPr>
        <p:spPr>
          <a:xfrm>
            <a:off x="1910079" y="1284823"/>
            <a:ext cx="8371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aseline="30000" dirty="0">
                <a:latin typeface="Arial" panose="020B0604020202020204" pitchFamily="34" charset="0"/>
                <a:cs typeface="Arial" panose="020B0604020202020204" pitchFamily="34" charset="0"/>
              </a:rPr>
              <a:t>“All of them were filled</a:t>
            </a:r>
          </a:p>
          <a:p>
            <a:pPr algn="ctr"/>
            <a:r>
              <a:rPr lang="en-US" sz="7200" baseline="30000" dirty="0">
                <a:latin typeface="Arial" panose="020B0604020202020204" pitchFamily="34" charset="0"/>
                <a:cs typeface="Arial" panose="020B0604020202020204" pitchFamily="34" charset="0"/>
              </a:rPr>
              <a:t>with the Holy Spirit…”</a:t>
            </a:r>
            <a:br>
              <a:rPr lang="en-US" sz="72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baseline="30000" dirty="0">
                <a:latin typeface="Arial" panose="020B0604020202020204" pitchFamily="34" charset="0"/>
                <a:cs typeface="Arial" panose="020B0604020202020204" pitchFamily="34" charset="0"/>
              </a:rPr>
              <a:t>~ Acts 2:4</a:t>
            </a:r>
            <a:endParaRPr lang="en-US" sz="7200" b="0" i="0" u="none" strike="noStrike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6DE7AD-173A-4B47-9B7E-C4092D0030C6}"/>
              </a:ext>
            </a:extLst>
          </p:cNvPr>
          <p:cNvSpPr/>
          <p:nvPr/>
        </p:nvSpPr>
        <p:spPr>
          <a:xfrm>
            <a:off x="2884927" y="3980553"/>
            <a:ext cx="6422144" cy="913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baseline="30000" dirty="0">
                <a:solidFill>
                  <a:srgbClr val="E52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Serving in the Spirit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0C6FFA0-1EE5-48B3-95D4-8EEF518F6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1" y="6055660"/>
            <a:ext cx="3555999" cy="64008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0E349EE-BDBA-4698-8F10-D562EC4CA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146" y="4835051"/>
            <a:ext cx="1837092" cy="182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9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C38DBE-D1C2-4462-831B-BE389994B702}"/>
              </a:ext>
            </a:extLst>
          </p:cNvPr>
          <p:cNvSpPr/>
          <p:nvPr/>
        </p:nvSpPr>
        <p:spPr>
          <a:xfrm>
            <a:off x="-304800" y="5865265"/>
            <a:ext cx="12801599" cy="1020871"/>
          </a:xfrm>
          <a:prstGeom prst="rect">
            <a:avLst/>
          </a:prstGeom>
          <a:solidFill>
            <a:srgbClr val="7F0E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B63E8F-8D53-490F-A973-DC06A7EE3AA8}"/>
              </a:ext>
            </a:extLst>
          </p:cNvPr>
          <p:cNvSpPr/>
          <p:nvPr/>
        </p:nvSpPr>
        <p:spPr>
          <a:xfrm>
            <a:off x="9725852" y="4728178"/>
            <a:ext cx="2011680" cy="20116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CFDC69-F98B-4A81-8B0D-F5CD5D0049D3}"/>
              </a:ext>
            </a:extLst>
          </p:cNvPr>
          <p:cNvSpPr/>
          <p:nvPr/>
        </p:nvSpPr>
        <p:spPr>
          <a:xfrm>
            <a:off x="0" y="1043731"/>
            <a:ext cx="860942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rtl="0"/>
            <a:r>
              <a:rPr lang="en-US" sz="45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The Pentecost Offering of the</a:t>
            </a:r>
            <a:br>
              <a:rPr lang="en-US" sz="45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45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Church of the Brethren highlights</a:t>
            </a:r>
            <a:br>
              <a:rPr lang="en-US" sz="45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45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how we serve through the power</a:t>
            </a:r>
            <a:br>
              <a:rPr lang="en-US" sz="45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45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of the Holy Spirit as we call and</a:t>
            </a:r>
            <a:br>
              <a:rPr lang="en-US" sz="45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45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equip fearless disciples and leaders,</a:t>
            </a:r>
            <a:br>
              <a:rPr lang="en-US" sz="45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45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renew and plant churches,</a:t>
            </a:r>
            <a:br>
              <a:rPr lang="en-US" sz="45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45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and transform communities.</a:t>
            </a:r>
          </a:p>
          <a:p>
            <a:pPr marR="0" algn="ctr" rtl="0"/>
            <a:endParaRPr lang="en-US" sz="4500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48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 Give an offering today at</a:t>
            </a:r>
            <a:br>
              <a:rPr lang="en-US" sz="48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48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sz="4800" b="0" i="0" u="none" strike="noStrike" baseline="30000" dirty="0">
                <a:solidFill>
                  <a:srgbClr val="EE303B"/>
                </a:solidFill>
                <a:latin typeface="Cambria" panose="02040503050406030204" pitchFamily="18" charset="0"/>
              </a:rPr>
              <a:t>www.brethren.org/giveoffering</a:t>
            </a:r>
            <a:endParaRPr lang="en-US" sz="4800" baseline="30000" dirty="0">
              <a:solidFill>
                <a:srgbClr val="E52337"/>
              </a:solidFill>
              <a:latin typeface="Podkova" panose="02000503000000020004" pitchFamily="2" charset="0"/>
            </a:endParaRPr>
          </a:p>
          <a:p>
            <a:pPr marR="0" algn="ctr" rtl="0"/>
            <a:endParaRPr lang="en-US" sz="45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0C6FFA0-1EE5-48B3-95D4-8EEF518F6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1" y="6055660"/>
            <a:ext cx="3555999" cy="640080"/>
          </a:xfrm>
          <a:prstGeom prst="rect">
            <a:avLst/>
          </a:prstGeom>
        </p:spPr>
      </p:pic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7819CCD6-262D-4300-81F8-B485BB9D861C}"/>
              </a:ext>
            </a:extLst>
          </p:cNvPr>
          <p:cNvSpPr/>
          <p:nvPr/>
        </p:nvSpPr>
        <p:spPr>
          <a:xfrm>
            <a:off x="1290250" y="4599520"/>
            <a:ext cx="6350696" cy="95219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9D70A10-CBE1-4C7F-8856-69D17B8CB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146" y="4835051"/>
            <a:ext cx="1837092" cy="1826069"/>
          </a:xfrm>
          <a:prstGeom prst="rect">
            <a:avLst/>
          </a:prstGeom>
        </p:spPr>
      </p:pic>
      <p:pic>
        <p:nvPicPr>
          <p:cNvPr id="13" name="Picture 12" descr="A qr code with a logo&#10;&#10;Description automatically generated">
            <a:extLst>
              <a:ext uri="{FF2B5EF4-FFF2-40B4-BE49-F238E27FC236}">
                <a16:creationId xmlns:a16="http://schemas.microsoft.com/office/drawing/2014/main" id="{E7FE48E9-0593-3EC6-CF85-DB933CEFC0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t="16427" r="4392" b="29500"/>
          <a:stretch/>
        </p:blipFill>
        <p:spPr>
          <a:xfrm>
            <a:off x="8609428" y="942321"/>
            <a:ext cx="2451022" cy="24976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DFB148-63C2-37ED-7FE2-2EA152DDA4C0}"/>
              </a:ext>
            </a:extLst>
          </p:cNvPr>
          <p:cNvSpPr txBox="1"/>
          <p:nvPr/>
        </p:nvSpPr>
        <p:spPr>
          <a:xfrm>
            <a:off x="8500341" y="3541390"/>
            <a:ext cx="2451022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3500" b="1" i="1" u="none" strike="noStrike" baseline="30000" dirty="0">
                <a:solidFill>
                  <a:srgbClr val="000000"/>
                </a:solidFill>
                <a:latin typeface="Cambria" panose="02040503050406030204" pitchFamily="18" charset="0"/>
              </a:rPr>
              <a:t>Scan </a:t>
            </a:r>
            <a:r>
              <a:rPr lang="en-US" sz="3500" b="1" i="1" baseline="30000" dirty="0">
                <a:solidFill>
                  <a:srgbClr val="000000"/>
                </a:solidFill>
                <a:latin typeface="Cambria" panose="02040503050406030204" pitchFamily="18" charset="0"/>
              </a:rPr>
              <a:t>with</a:t>
            </a:r>
            <a:br>
              <a:rPr lang="en-US" sz="3500" b="1" i="1" baseline="300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en-US" sz="3500" b="1" i="1" baseline="30000" dirty="0">
                <a:solidFill>
                  <a:srgbClr val="000000"/>
                </a:solidFill>
                <a:latin typeface="Cambria" panose="02040503050406030204" pitchFamily="18" charset="0"/>
              </a:rPr>
              <a:t>phone camera</a:t>
            </a:r>
            <a:endParaRPr lang="en-US" sz="3500" b="1" i="1" u="none" strike="noStrike" baseline="300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C38DBE-D1C2-4462-831B-BE389994B702}"/>
              </a:ext>
            </a:extLst>
          </p:cNvPr>
          <p:cNvSpPr/>
          <p:nvPr/>
        </p:nvSpPr>
        <p:spPr>
          <a:xfrm>
            <a:off x="-304800" y="5865265"/>
            <a:ext cx="12801599" cy="1020871"/>
          </a:xfrm>
          <a:prstGeom prst="rect">
            <a:avLst/>
          </a:prstGeom>
          <a:solidFill>
            <a:srgbClr val="7F0E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B63E8F-8D53-490F-A973-DC06A7EE3AA8}"/>
              </a:ext>
            </a:extLst>
          </p:cNvPr>
          <p:cNvSpPr/>
          <p:nvPr/>
        </p:nvSpPr>
        <p:spPr>
          <a:xfrm>
            <a:off x="9725852" y="4728178"/>
            <a:ext cx="2011680" cy="20116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0C6FFA0-1EE5-48B3-95D4-8EEF518F6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1" y="6055660"/>
            <a:ext cx="3555999" cy="640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645C511-40A7-4170-A206-E044ED984D3A}"/>
              </a:ext>
            </a:extLst>
          </p:cNvPr>
          <p:cNvSpPr/>
          <p:nvPr/>
        </p:nvSpPr>
        <p:spPr>
          <a:xfrm>
            <a:off x="-3" y="998352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The Pentecost Offering supports Discipleship</a:t>
            </a:r>
            <a:b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and Leadership Formation which includes:</a:t>
            </a:r>
          </a:p>
          <a:p>
            <a:pPr algn="ctr"/>
            <a:endParaRPr lang="en-US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Intercultural Ministries</a:t>
            </a:r>
            <a:b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L.E.A.D. Conference</a:t>
            </a:r>
          </a:p>
          <a:p>
            <a:pPr algn="ctr"/>
            <a:endParaRPr lang="en-US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National Youth Conference</a:t>
            </a:r>
          </a:p>
          <a:p>
            <a:pPr algn="ctr"/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Office of Ministry</a:t>
            </a:r>
          </a:p>
          <a:p>
            <a:pPr algn="ctr"/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Young Adult Conference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C8EE7CE-1180-4FF9-BDA3-C68F4E4F1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146" y="4835051"/>
            <a:ext cx="1837092" cy="182606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E710544-F4B8-410D-865A-3848CD1542B1}"/>
              </a:ext>
            </a:extLst>
          </p:cNvPr>
          <p:cNvSpPr/>
          <p:nvPr/>
        </p:nvSpPr>
        <p:spPr>
          <a:xfrm>
            <a:off x="-1" y="4858306"/>
            <a:ext cx="12191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u="none" strike="noStrike" baseline="30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Thank you for giving generously!</a:t>
            </a:r>
          </a:p>
        </p:txBody>
      </p:sp>
    </p:spTree>
    <p:extLst>
      <p:ext uri="{BB962C8B-B14F-4D97-AF65-F5344CB8AC3E}">
        <p14:creationId xmlns:p14="http://schemas.microsoft.com/office/powerpoint/2010/main" val="97814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59E8734A-F696-E8B1-924D-EA8FE452C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" t="8811" r="29860"/>
          <a:stretch/>
        </p:blipFill>
        <p:spPr>
          <a:xfrm>
            <a:off x="6166504" y="1107213"/>
            <a:ext cx="3722914" cy="30770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C38DBE-D1C2-4462-831B-BE389994B702}"/>
              </a:ext>
            </a:extLst>
          </p:cNvPr>
          <p:cNvSpPr/>
          <p:nvPr/>
        </p:nvSpPr>
        <p:spPr>
          <a:xfrm>
            <a:off x="-304800" y="5865265"/>
            <a:ext cx="12801599" cy="1020871"/>
          </a:xfrm>
          <a:prstGeom prst="rect">
            <a:avLst/>
          </a:prstGeom>
          <a:solidFill>
            <a:srgbClr val="7F0E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B63E8F-8D53-490F-A973-DC06A7EE3AA8}"/>
              </a:ext>
            </a:extLst>
          </p:cNvPr>
          <p:cNvSpPr/>
          <p:nvPr/>
        </p:nvSpPr>
        <p:spPr>
          <a:xfrm>
            <a:off x="9725852" y="4728178"/>
            <a:ext cx="2011680" cy="20116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418BD6-8025-4A55-3D60-CDE2F467FD03}"/>
              </a:ext>
            </a:extLst>
          </p:cNvPr>
          <p:cNvGrpSpPr/>
          <p:nvPr/>
        </p:nvGrpSpPr>
        <p:grpSpPr>
          <a:xfrm>
            <a:off x="1487618" y="1520272"/>
            <a:ext cx="4372783" cy="2664008"/>
            <a:chOff x="0" y="1435277"/>
            <a:chExt cx="4372783" cy="266400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7CFDC69-F98B-4A81-8B0D-F5CD5D0049D3}"/>
                </a:ext>
              </a:extLst>
            </p:cNvPr>
            <p:cNvSpPr/>
            <p:nvPr/>
          </p:nvSpPr>
          <p:spPr>
            <a:xfrm>
              <a:off x="0" y="3104141"/>
              <a:ext cx="4372783" cy="9951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i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www.brethren.org/</a:t>
              </a:r>
              <a:br>
                <a:rPr lang="en-US" sz="4400" i="1" baseline="30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4400" i="1" baseline="30000" dirty="0" err="1">
                  <a:latin typeface="Arial" panose="020B0604020202020204" pitchFamily="34" charset="0"/>
                  <a:cs typeface="Arial" panose="020B0604020202020204" pitchFamily="34" charset="0"/>
                </a:rPr>
                <a:t>greatthings</a:t>
              </a:r>
              <a:endParaRPr lang="en-US" sz="4400" i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6DE7AD-173A-4B47-9B7E-C4092D0030C6}"/>
                </a:ext>
              </a:extLst>
            </p:cNvPr>
            <p:cNvSpPr/>
            <p:nvPr/>
          </p:nvSpPr>
          <p:spPr>
            <a:xfrm>
              <a:off x="0" y="1435277"/>
              <a:ext cx="437278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baseline="30000" dirty="0">
                  <a:solidFill>
                    <a:srgbClr val="E5233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Your gifts do great things!</a:t>
              </a:r>
            </a:p>
          </p:txBody>
        </p:sp>
      </p:grp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0C6FFA0-1EE5-48B3-95D4-8EEF518F6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1" y="6055660"/>
            <a:ext cx="3555999" cy="6400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1DA4F38-713A-4A6C-9BF8-7C8D629A2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146" y="4835051"/>
            <a:ext cx="1837092" cy="18260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369628-7AEC-1AB0-9D27-64C3F649E4EB}"/>
              </a:ext>
            </a:extLst>
          </p:cNvPr>
          <p:cNvSpPr txBox="1"/>
          <p:nvPr/>
        </p:nvSpPr>
        <p:spPr>
          <a:xfrm>
            <a:off x="-1" y="4875940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2400" b="0" i="1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Photos by </a:t>
            </a:r>
            <a:r>
              <a:rPr lang="en-US" sz="2400" i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Intercultural Ministries and Youth and Young Adult Ministries</a:t>
            </a:r>
            <a:endParaRPr lang="en-US" sz="2400" b="0" i="1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0802E9-4A6E-C678-83DB-EA56F5CFF4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0" r="5698" b="13585"/>
          <a:stretch>
            <a:fillRect/>
          </a:stretch>
        </p:blipFill>
        <p:spPr>
          <a:xfrm>
            <a:off x="6166504" y="1107213"/>
            <a:ext cx="3722914" cy="311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02D61-9A23-BA26-C4C1-E9E6CFA3E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6BA2B1-E246-C6C9-8929-F364038DE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37" y="-254812"/>
            <a:ext cx="12269037" cy="7155302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4DD5C4A-268E-14D4-3F88-291AC4CB6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3" y="5744161"/>
            <a:ext cx="355599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4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150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Podkova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DeBall</dc:creator>
  <cp:lastModifiedBy>Matt DeBall</cp:lastModifiedBy>
  <cp:revision>25</cp:revision>
  <dcterms:created xsi:type="dcterms:W3CDTF">2020-05-20T14:43:22Z</dcterms:created>
  <dcterms:modified xsi:type="dcterms:W3CDTF">2026-05-01T20:19:43Z</dcterms:modified>
</cp:coreProperties>
</file>